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72" r:id="rId2"/>
  </p:sldMasterIdLst>
  <p:notesMasterIdLst>
    <p:notesMasterId r:id="rId12"/>
  </p:notesMasterIdLst>
  <p:handoutMasterIdLst>
    <p:handoutMasterId r:id="rId13"/>
  </p:handoutMasterIdLst>
  <p:sldIdLst>
    <p:sldId id="256" r:id="rId3"/>
    <p:sldId id="257" r:id="rId4"/>
    <p:sldId id="258" r:id="rId5"/>
    <p:sldId id="259" r:id="rId6"/>
    <p:sldId id="260" r:id="rId7"/>
    <p:sldId id="261" r:id="rId8"/>
    <p:sldId id="265" r:id="rId9"/>
    <p:sldId id="263" r:id="rId10"/>
    <p:sldId id="26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76"/>
    <p:restoredTop sz="94421"/>
  </p:normalViewPr>
  <p:slideViewPr>
    <p:cSldViewPr snapToGrid="0" snapToObjects="1">
      <p:cViewPr varScale="1">
        <p:scale>
          <a:sx n="69" d="100"/>
          <a:sy n="69" d="100"/>
        </p:scale>
        <p:origin x="52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01491C-C5E1-AC47-838E-E45FD23D3761}" type="datetimeFigureOut">
              <a:rPr lang="en-US" smtClean="0"/>
              <a:t>9/11/2019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222D2E-D898-C04E-9B78-7A9C92162E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25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C41F82-1588-9B46-A23E-5062EE2158C2}" type="datetimeFigureOut">
              <a:rPr lang="en-US" smtClean="0"/>
              <a:t>9/11/2019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EBB16B-AC84-7E48-9332-876FD7DBA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2701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8181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761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968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81333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76784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837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22092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7764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441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97653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3532901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92313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929201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84412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507090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570595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046067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30627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426867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188593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799992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5055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4858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47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967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496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263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266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562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56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6056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Review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400" b="1" dirty="0" smtClean="0"/>
              <a:t>Listening Section</a:t>
            </a: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615680" y="387465"/>
            <a:ext cx="254000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84093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Main idea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A </a:t>
            </a:r>
            <a:r>
              <a:rPr lang="en-US" sz="3600" i="1" dirty="0" smtClean="0"/>
              <a:t>main idea </a:t>
            </a:r>
            <a:r>
              <a:rPr lang="en-US" sz="3600" dirty="0" smtClean="0"/>
              <a:t>question asks you to identify the general topic of a lecture or discussion.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What is the main topic of the lecture?</a:t>
            </a:r>
            <a:br>
              <a:rPr lang="en-US" sz="3600" dirty="0" smtClean="0"/>
            </a:br>
            <a:r>
              <a:rPr lang="en-US" sz="3600" dirty="0" smtClean="0"/>
              <a:t>What is the lecture mainly about?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1466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8145" y="365125"/>
            <a:ext cx="11006051" cy="1325563"/>
          </a:xfrm>
        </p:spPr>
        <p:txBody>
          <a:bodyPr/>
          <a:lstStyle/>
          <a:p>
            <a:r>
              <a:rPr lang="en-US" b="1" dirty="0" smtClean="0"/>
              <a:t>1  Listen to the introduction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48145" y="1825625"/>
            <a:ext cx="11006051" cy="4351338"/>
          </a:xfrm>
        </p:spPr>
        <p:txBody>
          <a:bodyPr>
            <a:normAutofit/>
          </a:bodyPr>
          <a:lstStyle/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3600" dirty="0" smtClean="0"/>
              <a:t>“Listen to part of a lecture in a zoology class. The </a:t>
            </a:r>
          </a:p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3600" dirty="0"/>
              <a:t> </a:t>
            </a:r>
            <a:r>
              <a:rPr lang="en-US" sz="3600" dirty="0" smtClean="0"/>
              <a:t>professor  is  talking about mimicry.”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84882212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2  Listen for key words</a:t>
            </a:r>
            <a:endParaRPr lang="en-US" b="1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ln>
            <a:noFill/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“Today I want to talk about</a:t>
            </a:r>
            <a:r>
              <a:rPr lang="mr-IN" sz="3600" dirty="0" smtClean="0"/>
              <a:t>…</a:t>
            </a:r>
            <a:r>
              <a:rPr lang="en-US" sz="3600" dirty="0" smtClean="0"/>
              <a:t>”</a:t>
            </a:r>
          </a:p>
          <a:p>
            <a:pPr marL="0" indent="0">
              <a:buNone/>
            </a:pPr>
            <a:r>
              <a:rPr lang="en-US" sz="3600" dirty="0" smtClean="0"/>
              <a:t>“Let’s begin our discussion of</a:t>
            </a:r>
            <a:r>
              <a:rPr lang="mr-IN" sz="3600" dirty="0" smtClean="0"/>
              <a:t>…</a:t>
            </a:r>
            <a:r>
              <a:rPr lang="en-US" sz="3600" dirty="0" smtClean="0"/>
              <a:t>”</a:t>
            </a:r>
          </a:p>
          <a:p>
            <a:pPr marL="0" indent="0">
              <a:buNone/>
            </a:pPr>
            <a:r>
              <a:rPr lang="en-US" sz="3600" dirty="0" smtClean="0"/>
              <a:t>“Today’s lecture is</a:t>
            </a:r>
            <a:r>
              <a:rPr lang="mr-IN" sz="3600" dirty="0" smtClean="0"/>
              <a:t>…</a:t>
            </a:r>
            <a:r>
              <a:rPr lang="en-US" sz="3600" dirty="0" smtClean="0"/>
              <a:t>”</a:t>
            </a:r>
          </a:p>
          <a:p>
            <a:pPr marL="0" indent="0">
              <a:buNone/>
            </a:pPr>
            <a:r>
              <a:rPr lang="en-US" sz="3600" dirty="0" smtClean="0"/>
              <a:t>“We will be continuing our discussion about</a:t>
            </a:r>
            <a:r>
              <a:rPr lang="mr-IN" sz="3600" dirty="0" smtClean="0"/>
              <a:t>…</a:t>
            </a:r>
            <a:r>
              <a:rPr lang="en-US" sz="3600" dirty="0" smtClean="0"/>
              <a:t>”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106012366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199" y="365125"/>
            <a:ext cx="10965873" cy="1325563"/>
          </a:xfrm>
        </p:spPr>
        <p:txBody>
          <a:bodyPr anchor="ctr"/>
          <a:lstStyle/>
          <a:p>
            <a:r>
              <a:rPr lang="en-US" b="1" dirty="0" smtClean="0"/>
              <a:t>3  Distinguish a main idea from the major points</a:t>
            </a:r>
            <a:endParaRPr lang="en-US" b="1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838199" y="1379912"/>
            <a:ext cx="10710333" cy="5270269"/>
          </a:xfrm>
        </p:spPr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endParaRPr lang="en-US" sz="1400" dirty="0" smtClean="0"/>
          </a:p>
          <a:p>
            <a:pPr marL="0" indent="0">
              <a:lnSpc>
                <a:spcPct val="100000"/>
              </a:lnSpc>
              <a:buNone/>
            </a:pPr>
            <a:r>
              <a:rPr lang="en-US" sz="3600" dirty="0" smtClean="0"/>
              <a:t>Major points are the big pieces in a lecture that support the main idea. Professors often use two or three points. Sometimes the professor will use </a:t>
            </a:r>
            <a:r>
              <a:rPr lang="en-US" sz="3600" i="1" dirty="0" smtClean="0"/>
              <a:t>first</a:t>
            </a:r>
            <a:r>
              <a:rPr lang="en-US" sz="3600" dirty="0" smtClean="0"/>
              <a:t>, </a:t>
            </a:r>
            <a:r>
              <a:rPr lang="en-US" sz="3600" i="1" dirty="0" smtClean="0"/>
              <a:t>second</a:t>
            </a:r>
            <a:r>
              <a:rPr lang="en-US" sz="3600" dirty="0" smtClean="0"/>
              <a:t>, </a:t>
            </a:r>
            <a:r>
              <a:rPr lang="en-US" sz="3600" i="1" dirty="0" smtClean="0"/>
              <a:t>third</a:t>
            </a:r>
            <a:r>
              <a:rPr lang="en-US" sz="3600" dirty="0" smtClean="0"/>
              <a:t>, or other organization to signal a major point. </a:t>
            </a:r>
          </a:p>
          <a:p>
            <a:pPr marL="0" indent="0">
              <a:lnSpc>
                <a:spcPct val="120000"/>
              </a:lnSpc>
              <a:buNone/>
            </a:pPr>
            <a:endParaRPr lang="en-US" sz="2400" dirty="0"/>
          </a:p>
          <a:p>
            <a:pPr marL="0" indent="0">
              <a:lnSpc>
                <a:spcPct val="100000"/>
              </a:lnSpc>
              <a:buNone/>
            </a:pPr>
            <a:r>
              <a:rPr lang="en-US" sz="3600" dirty="0" smtClean="0"/>
              <a:t>In your notes, these points will all relate to </a:t>
            </a:r>
            <a:r>
              <a:rPr lang="en-US" sz="3600" u="sng" dirty="0" smtClean="0"/>
              <a:t>one</a:t>
            </a:r>
            <a:r>
              <a:rPr lang="en-US" sz="3600" dirty="0" smtClean="0"/>
              <a:t> main idea.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28460965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142" y="365126"/>
            <a:ext cx="10738658" cy="931660"/>
          </a:xfrm>
        </p:spPr>
        <p:txBody>
          <a:bodyPr/>
          <a:lstStyle/>
          <a:p>
            <a:r>
              <a:rPr lang="en-US" b="1" dirty="0" smtClean="0"/>
              <a:t>Question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5142" y="1413164"/>
            <a:ext cx="11438313" cy="5054138"/>
          </a:xfrm>
          <a:ln>
            <a:noFill/>
          </a:ln>
        </p:spPr>
        <p:txBody>
          <a:bodyPr>
            <a:noAutofit/>
          </a:bodyPr>
          <a:lstStyle/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600" dirty="0" smtClean="0"/>
              <a:t>What is the lecture mainly about?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An explanation of mimicry among species in the insect world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A comparison of the features of the viceroy and the monarch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A hypothesis to explain why similarity among species protects them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A response to questions about the specimens displayed in the cases</a:t>
            </a:r>
          </a:p>
        </p:txBody>
      </p:sp>
    </p:spTree>
    <p:extLst>
      <p:ext uri="{BB962C8B-B14F-4D97-AF65-F5344CB8AC3E}">
        <p14:creationId xmlns:p14="http://schemas.microsoft.com/office/powerpoint/2010/main" val="18349436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767" y="365126"/>
            <a:ext cx="10722033" cy="1131166"/>
          </a:xfrm>
        </p:spPr>
        <p:txBody>
          <a:bodyPr/>
          <a:lstStyle/>
          <a:p>
            <a:r>
              <a:rPr lang="en-US" b="1" dirty="0" smtClean="0"/>
              <a:t>Answer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1767" y="1496292"/>
            <a:ext cx="11390900" cy="5020886"/>
          </a:xfrm>
        </p:spPr>
        <p:txBody>
          <a:bodyPr>
            <a:noAutofit/>
          </a:bodyPr>
          <a:lstStyle/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600" dirty="0"/>
              <a:t>What is the lecture mainly about?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 An explanation of mimicry among species in the insect world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 A comparison of the features of the viceroy and the monarch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 A hypothesis to explain why similarity among species protects them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 A response to questions about the specimens displayed in the cases</a:t>
            </a:r>
          </a:p>
        </p:txBody>
      </p:sp>
      <p:sp>
        <p:nvSpPr>
          <p:cNvPr id="4" name="Oval 3"/>
          <p:cNvSpPr/>
          <p:nvPr/>
        </p:nvSpPr>
        <p:spPr>
          <a:xfrm>
            <a:off x="761998" y="2320636"/>
            <a:ext cx="193964" cy="207818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26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2633" y="1"/>
            <a:ext cx="11071167" cy="1151466"/>
          </a:xfrm>
        </p:spPr>
        <p:txBody>
          <a:bodyPr/>
          <a:lstStyle/>
          <a:p>
            <a:r>
              <a:rPr lang="en-US" b="1" dirty="0" smtClean="0"/>
              <a:t>Explanation</a:t>
            </a:r>
            <a:endParaRPr lang="en-US" b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282633" y="1151467"/>
            <a:ext cx="6338300" cy="5469466"/>
          </a:xfrm>
        </p:spPr>
        <p:txBody>
          <a:bodyPr>
            <a:normAutofit fontScale="92500"/>
          </a:bodyPr>
          <a:lstStyle/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900" dirty="0" smtClean="0"/>
              <a:t>“Listen to part of a lecture in a</a:t>
            </a:r>
          </a:p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900" dirty="0" smtClean="0"/>
              <a:t> zoology class. The professor is</a:t>
            </a:r>
          </a:p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900" dirty="0" smtClean="0"/>
              <a:t> talking about mimicry.”</a:t>
            </a:r>
          </a:p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endParaRPr lang="en-US" sz="3900" dirty="0"/>
          </a:p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900" dirty="0" smtClean="0"/>
              <a:t>“As you know from the textbook,</a:t>
            </a:r>
          </a:p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900" dirty="0" smtClean="0"/>
              <a:t> mimicry isn’t limited to insects,</a:t>
            </a:r>
          </a:p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900" dirty="0" smtClean="0"/>
              <a:t> but it’s most common among</a:t>
            </a:r>
          </a:p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900" dirty="0" smtClean="0"/>
              <a:t> them, and by mimicry, I’m</a:t>
            </a:r>
          </a:p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900" dirty="0" smtClean="0"/>
              <a:t> referring to</a:t>
            </a:r>
            <a:r>
              <a:rPr lang="mr-IN" sz="3900" dirty="0" smtClean="0"/>
              <a:t>…</a:t>
            </a:r>
            <a:r>
              <a:rPr lang="en-US" sz="3900" dirty="0" smtClean="0"/>
              <a:t>”</a:t>
            </a:r>
          </a:p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endParaRPr lang="en-US" sz="32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6832600" y="1151467"/>
            <a:ext cx="5181600" cy="5469466"/>
          </a:xfrm>
        </p:spPr>
        <p:txBody>
          <a:bodyPr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In this case, the answer is found in the introduction to the listening passage.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But the beginning of the lecture also identifies the main idea.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3770906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26000" y="3144044"/>
            <a:ext cx="2540000" cy="1714500"/>
          </a:xfrm>
        </p:spPr>
      </p:pic>
    </p:spTree>
    <p:extLst>
      <p:ext uri="{BB962C8B-B14F-4D97-AF65-F5344CB8AC3E}">
        <p14:creationId xmlns:p14="http://schemas.microsoft.com/office/powerpoint/2010/main" val="821731441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376</TotalTime>
  <Words>359</Words>
  <Application>Microsoft Office PowerPoint</Application>
  <PresentationFormat>Widescreen</PresentationFormat>
  <Paragraphs>51</Paragraphs>
  <Slides>9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Arial</vt:lpstr>
      <vt:lpstr>Calibri</vt:lpstr>
      <vt:lpstr>Calibri Light</vt:lpstr>
      <vt:lpstr>Courier New</vt:lpstr>
      <vt:lpstr>Mangal</vt:lpstr>
      <vt:lpstr>Office Theme</vt:lpstr>
      <vt:lpstr>Retrospect</vt:lpstr>
      <vt:lpstr>Review </vt:lpstr>
      <vt:lpstr>Main idea</vt:lpstr>
      <vt:lpstr>1  Listen to the introduction</vt:lpstr>
      <vt:lpstr>2  Listen for key words</vt:lpstr>
      <vt:lpstr>3  Distinguish a main idea from the major points</vt:lpstr>
      <vt:lpstr>Question</vt:lpstr>
      <vt:lpstr>Answer</vt:lpstr>
      <vt:lpstr>Explanation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</dc:title>
  <dc:creator>Pamela Sharpe</dc:creator>
  <cp:lastModifiedBy>KGirardi</cp:lastModifiedBy>
  <cp:revision>54</cp:revision>
  <cp:lastPrinted>2017-10-11T19:17:51Z</cp:lastPrinted>
  <dcterms:created xsi:type="dcterms:W3CDTF">2017-10-11T17:59:39Z</dcterms:created>
  <dcterms:modified xsi:type="dcterms:W3CDTF">2019-09-12T02:03:29Z</dcterms:modified>
</cp:coreProperties>
</file>

<file path=docProps/thumbnail.jpeg>
</file>